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34"/>
  </p:notesMasterIdLst>
  <p:handoutMasterIdLst>
    <p:handoutMasterId r:id="rId35"/>
  </p:handoutMasterIdLst>
  <p:sldIdLst>
    <p:sldId id="256" r:id="rId3"/>
    <p:sldId id="276" r:id="rId4"/>
    <p:sldId id="282" r:id="rId5"/>
    <p:sldId id="307" r:id="rId6"/>
    <p:sldId id="277" r:id="rId7"/>
    <p:sldId id="285" r:id="rId8"/>
    <p:sldId id="283" r:id="rId9"/>
    <p:sldId id="287" r:id="rId10"/>
    <p:sldId id="286" r:id="rId11"/>
    <p:sldId id="289" r:id="rId12"/>
    <p:sldId id="290" r:id="rId13"/>
    <p:sldId id="291" r:id="rId14"/>
    <p:sldId id="288" r:id="rId15"/>
    <p:sldId id="292" r:id="rId16"/>
    <p:sldId id="279" r:id="rId17"/>
    <p:sldId id="293" r:id="rId18"/>
    <p:sldId id="301" r:id="rId19"/>
    <p:sldId id="303" r:id="rId20"/>
    <p:sldId id="304" r:id="rId21"/>
    <p:sldId id="281" r:id="rId22"/>
    <p:sldId id="294" r:id="rId23"/>
    <p:sldId id="295" r:id="rId24"/>
    <p:sldId id="299" r:id="rId25"/>
    <p:sldId id="300" r:id="rId26"/>
    <p:sldId id="305" r:id="rId27"/>
    <p:sldId id="308" r:id="rId28"/>
    <p:sldId id="312" r:id="rId29"/>
    <p:sldId id="309" r:id="rId30"/>
    <p:sldId id="311" r:id="rId31"/>
    <p:sldId id="310" r:id="rId32"/>
    <p:sldId id="257" r:id="rId3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8335"/>
    <a:srgbClr val="156635"/>
    <a:srgbClr val="336600"/>
    <a:srgbClr val="762123"/>
    <a:srgbClr val="EC821C"/>
    <a:srgbClr val="CBF5DC"/>
    <a:srgbClr val="93E9B6"/>
    <a:srgbClr val="F6C798"/>
    <a:srgbClr val="E49C9E"/>
    <a:srgbClr val="156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83202" autoAdjust="0"/>
  </p:normalViewPr>
  <p:slideViewPr>
    <p:cSldViewPr>
      <p:cViewPr>
        <p:scale>
          <a:sx n="70" d="100"/>
          <a:sy n="70" d="100"/>
        </p:scale>
        <p:origin x="-1380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Bekele\IITA_folder\Papers%20and%20proposals\papers\CBA\Ghana\Summary%20data%20and%20list%20of%20technologie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Bekele\IITA_folder\Papers%20and%20proposals\papers\Technology%20adoption\WA\Ghana\outputs\graph_number%20of%20SIP%20adopt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97571584850452"/>
          <c:y val="5.1400610522535466E-2"/>
          <c:w val="0.66583977466078936"/>
          <c:h val="0.68459692538432693"/>
        </c:manualLayout>
      </c:layout>
      <c:lineChart>
        <c:grouping val="standard"/>
        <c:varyColors val="0"/>
        <c:ser>
          <c:idx val="0"/>
          <c:order val="0"/>
          <c:tx>
            <c:strRef>
              <c:f>OUTPUT3!$A$33</c:f>
              <c:strCache>
                <c:ptCount val="1"/>
                <c:pt idx="0">
                  <c:v>Total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OUTPUT3!$B$32:$F$32</c:f>
              <c:strCache>
                <c:ptCount val="5"/>
                <c:pt idx="0">
                  <c:v>&gt;0%</c:v>
                </c:pt>
                <c:pt idx="1">
                  <c:v>&gt;50%</c:v>
                </c:pt>
                <c:pt idx="2">
                  <c:v>&gt;100%</c:v>
                </c:pt>
                <c:pt idx="3">
                  <c:v>&gt;150%</c:v>
                </c:pt>
                <c:pt idx="4">
                  <c:v>&gt;200%</c:v>
                </c:pt>
              </c:strCache>
            </c:strRef>
          </c:cat>
          <c:val>
            <c:numRef>
              <c:f>OUTPUT3!$B$33:$F$33</c:f>
              <c:numCache>
                <c:formatCode>General</c:formatCode>
                <c:ptCount val="5"/>
                <c:pt idx="0">
                  <c:v>67</c:v>
                </c:pt>
                <c:pt idx="1">
                  <c:v>63</c:v>
                </c:pt>
                <c:pt idx="2">
                  <c:v>48</c:v>
                </c:pt>
                <c:pt idx="3">
                  <c:v>26</c:v>
                </c:pt>
                <c:pt idx="4">
                  <c:v>13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OUTPUT3!$A$34</c:f>
              <c:strCache>
                <c:ptCount val="1"/>
                <c:pt idx="0">
                  <c:v>PM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OUTPUT3!$B$32:$F$32</c:f>
              <c:strCache>
                <c:ptCount val="5"/>
                <c:pt idx="0">
                  <c:v>&gt;0%</c:v>
                </c:pt>
                <c:pt idx="1">
                  <c:v>&gt;50%</c:v>
                </c:pt>
                <c:pt idx="2">
                  <c:v>&gt;100%</c:v>
                </c:pt>
                <c:pt idx="3">
                  <c:v>&gt;150%</c:v>
                </c:pt>
                <c:pt idx="4">
                  <c:v>&gt;200%</c:v>
                </c:pt>
              </c:strCache>
            </c:strRef>
          </c:cat>
          <c:val>
            <c:numRef>
              <c:f>OUTPUT3!$B$34:$F$34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10</c:v>
                </c:pt>
                <c:pt idx="4">
                  <c:v>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OUTPUT3!$A$35</c:f>
              <c:strCache>
                <c:ptCount val="1"/>
                <c:pt idx="0">
                  <c:v>SFM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OUTPUT3!$B$32:$F$32</c:f>
              <c:strCache>
                <c:ptCount val="5"/>
                <c:pt idx="0">
                  <c:v>&gt;0%</c:v>
                </c:pt>
                <c:pt idx="1">
                  <c:v>&gt;50%</c:v>
                </c:pt>
                <c:pt idx="2">
                  <c:v>&gt;100%</c:v>
                </c:pt>
                <c:pt idx="3">
                  <c:v>&gt;150%</c:v>
                </c:pt>
                <c:pt idx="4">
                  <c:v>&gt;200%</c:v>
                </c:pt>
              </c:strCache>
            </c:strRef>
          </c:cat>
          <c:val>
            <c:numRef>
              <c:f>OUTPUT3!$B$35:$F$35</c:f>
              <c:numCache>
                <c:formatCode>General</c:formatCode>
                <c:ptCount val="5"/>
                <c:pt idx="0">
                  <c:v>28</c:v>
                </c:pt>
                <c:pt idx="1">
                  <c:v>28</c:v>
                </c:pt>
                <c:pt idx="2">
                  <c:v>22</c:v>
                </c:pt>
                <c:pt idx="3">
                  <c:v>6</c:v>
                </c:pt>
                <c:pt idx="4">
                  <c:v>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OUTPUT3!$A$36</c:f>
              <c:strCache>
                <c:ptCount val="1"/>
                <c:pt idx="0">
                  <c:v>CD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OUTPUT3!$B$32:$F$32</c:f>
              <c:strCache>
                <c:ptCount val="5"/>
                <c:pt idx="0">
                  <c:v>&gt;0%</c:v>
                </c:pt>
                <c:pt idx="1">
                  <c:v>&gt;50%</c:v>
                </c:pt>
                <c:pt idx="2">
                  <c:v>&gt;100%</c:v>
                </c:pt>
                <c:pt idx="3">
                  <c:v>&gt;150%</c:v>
                </c:pt>
                <c:pt idx="4">
                  <c:v>&gt;200%</c:v>
                </c:pt>
              </c:strCache>
            </c:strRef>
          </c:cat>
          <c:val>
            <c:numRef>
              <c:f>OUTPUT3!$B$36:$F$36</c:f>
              <c:numCache>
                <c:formatCode>General</c:formatCode>
                <c:ptCount val="5"/>
                <c:pt idx="0">
                  <c:v>27</c:v>
                </c:pt>
                <c:pt idx="1">
                  <c:v>23</c:v>
                </c:pt>
                <c:pt idx="2">
                  <c:v>14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7197952"/>
        <c:axId val="52685056"/>
      </c:lineChart>
      <c:catAx>
        <c:axId val="1471979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2685056"/>
        <c:crosses val="autoZero"/>
        <c:auto val="1"/>
        <c:lblAlgn val="ctr"/>
        <c:lblOffset val="100"/>
        <c:noMultiLvlLbl val="0"/>
      </c:catAx>
      <c:valAx>
        <c:axId val="52685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47197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003602687559021"/>
          <c:y val="6.9007604108517653E-2"/>
          <c:w val="0.14186876222568071"/>
          <c:h val="0.38012578597451074"/>
        </c:manualLayout>
      </c:layout>
      <c:overlay val="0"/>
      <c:txPr>
        <a:bodyPr/>
        <a:lstStyle/>
        <a:p>
          <a:pPr>
            <a:defRPr sz="18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71964401243431"/>
          <c:y val="4.5548798707853826E-2"/>
          <c:w val="0.70962604674415697"/>
          <c:h val="0.6047068548249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Maize</c:v>
                </c:pt>
              </c:strCache>
            </c:strRef>
          </c:tx>
          <c:invertIfNegative val="0"/>
          <c:cat>
            <c:strRef>
              <c:f>Sheet1!$A$3:$A$9</c:f>
              <c:strCach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 or 7</c:v>
                </c:pt>
              </c:strCache>
            </c:strRef>
          </c:cat>
          <c:val>
            <c:numRef>
              <c:f>Sheet1!$B$3:$B$9</c:f>
              <c:numCache>
                <c:formatCode>General</c:formatCode>
                <c:ptCount val="7"/>
                <c:pt idx="0">
                  <c:v>3.9</c:v>
                </c:pt>
                <c:pt idx="1">
                  <c:v>10.9</c:v>
                </c:pt>
                <c:pt idx="2">
                  <c:v>22.8</c:v>
                </c:pt>
                <c:pt idx="3">
                  <c:v>28.6</c:v>
                </c:pt>
                <c:pt idx="4">
                  <c:v>25.3</c:v>
                </c:pt>
                <c:pt idx="5">
                  <c:v>7.7</c:v>
                </c:pt>
                <c:pt idx="6">
                  <c:v>0.9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Major crops</c:v>
                </c:pt>
              </c:strCache>
            </c:strRef>
          </c:tx>
          <c:invertIfNegative val="0"/>
          <c:cat>
            <c:strRef>
              <c:f>Sheet1!$A$3:$A$9</c:f>
              <c:strCach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 or 7</c:v>
                </c:pt>
              </c:strCache>
            </c:strRef>
          </c:cat>
          <c:val>
            <c:numRef>
              <c:f>Sheet1!$C$3:$C$9</c:f>
              <c:numCache>
                <c:formatCode>General</c:formatCode>
                <c:ptCount val="7"/>
                <c:pt idx="0">
                  <c:v>8.6</c:v>
                </c:pt>
                <c:pt idx="1">
                  <c:v>18.5</c:v>
                </c:pt>
                <c:pt idx="2">
                  <c:v>29.7</c:v>
                </c:pt>
                <c:pt idx="3">
                  <c:v>24.1</c:v>
                </c:pt>
                <c:pt idx="4">
                  <c:v>15</c:v>
                </c:pt>
                <c:pt idx="5">
                  <c:v>3.7</c:v>
                </c:pt>
                <c:pt idx="6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201536"/>
        <c:axId val="52688512"/>
      </c:barChart>
      <c:catAx>
        <c:axId val="147201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2688512"/>
        <c:crosses val="autoZero"/>
        <c:auto val="1"/>
        <c:lblAlgn val="ctr"/>
        <c:lblOffset val="100"/>
        <c:noMultiLvlLbl val="0"/>
      </c:catAx>
      <c:valAx>
        <c:axId val="52688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47201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418047744031996"/>
          <c:y val="0.14073719967423387"/>
          <c:w val="0.27348341684562155"/>
          <c:h val="0.23178307257047415"/>
        </c:manualLayout>
      </c:layout>
      <c:overlay val="0"/>
      <c:txPr>
        <a:bodyPr/>
        <a:lstStyle/>
        <a:p>
          <a:pPr>
            <a:defRPr sz="16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0.3125</cdr:x>
      <cdr:y>0.87392</cdr:y>
    </cdr:from>
    <cdr:to>
      <cdr:x>0.65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6000" y="3263042"/>
          <a:ext cx="2468880" cy="4707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Profitability</a:t>
          </a:r>
        </a:p>
      </cdr:txBody>
    </cdr:sp>
  </cdr:relSizeAnchor>
  <cdr:relSizeAnchor xmlns:cdr="http://schemas.openxmlformats.org/drawingml/2006/chartDrawing">
    <cdr:from>
      <cdr:x>0.01875</cdr:x>
      <cdr:y>0.02863</cdr:y>
    </cdr:from>
    <cdr:to>
      <cdr:x>0.09657</cdr:x>
      <cdr:y>0.71429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7160" y="106899"/>
          <a:ext cx="569269" cy="25601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No. of technologies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0.28923</cdr:y>
    </cdr:from>
    <cdr:to>
      <cdr:x>0.07816</cdr:x>
      <cdr:y>0.60923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895352"/>
          <a:ext cx="371475" cy="990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600" dirty="0" smtClean="0">
              <a:latin typeface="Arial" panose="020B0604020202020204" pitchFamily="34" charset="0"/>
              <a:cs typeface="Arial" panose="020B0604020202020204" pitchFamily="34" charset="0"/>
            </a:rPr>
            <a:t>Percent </a:t>
          </a:r>
          <a:r>
            <a:rPr lang="en-GB" sz="1600" smtClean="0">
              <a:latin typeface="Arial" panose="020B0604020202020204" pitchFamily="34" charset="0"/>
              <a:cs typeface="Arial" panose="020B0604020202020204" pitchFamily="34" charset="0"/>
            </a:rPr>
            <a:t>of </a:t>
          </a:r>
          <a:endParaRPr lang="en-GB" sz="16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0.20441</cdr:x>
      <cdr:y>0.76623</cdr:y>
    </cdr:from>
    <cdr:to>
      <cdr:x>0.76364</cdr:x>
      <cdr:y>0.88174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713365" y="4495800"/>
          <a:ext cx="4687435" cy="6777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 dirty="0">
              <a:latin typeface="Arial" panose="020B0604020202020204" pitchFamily="34" charset="0"/>
              <a:cs typeface="Arial" panose="020B0604020202020204" pitchFamily="34" charset="0"/>
            </a:rPr>
            <a:t>Number of SIPs adopted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808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66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00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81000" y="1371600"/>
            <a:ext cx="8077200" cy="1905000"/>
          </a:xfrm>
        </p:spPr>
        <p:txBody>
          <a:bodyPr/>
          <a:lstStyle/>
          <a:p>
            <a:r>
              <a:rPr lang="en-US" sz="4000" dirty="0" smtClean="0"/>
              <a:t>Overview of Research Activities of Partnership and Socioeconomic Studies 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295400" y="3429000"/>
            <a:ext cx="7010400" cy="2057400"/>
          </a:xfrm>
        </p:spPr>
        <p:txBody>
          <a:bodyPr/>
          <a:lstStyle/>
          <a:p>
            <a:r>
              <a:rPr lang="en-US" dirty="0" smtClean="0"/>
              <a:t>Bekele </a:t>
            </a:r>
            <a:r>
              <a:rPr lang="en-US" dirty="0" err="1" smtClean="0"/>
              <a:t>Hundie</a:t>
            </a:r>
            <a:r>
              <a:rPr lang="en-US" dirty="0" smtClean="0"/>
              <a:t> </a:t>
            </a:r>
            <a:r>
              <a:rPr lang="en-US" dirty="0" err="1" smtClean="0"/>
              <a:t>Kotu</a:t>
            </a:r>
            <a:endParaRPr lang="en-US" dirty="0" smtClean="0"/>
          </a:p>
          <a:p>
            <a:r>
              <a:rPr lang="en-US" dirty="0" smtClean="0"/>
              <a:t>Africa RISING West Africa Project Phase I Legacy Workshop</a:t>
            </a:r>
          </a:p>
          <a:p>
            <a:r>
              <a:rPr lang="en-US" dirty="0" smtClean="0"/>
              <a:t>December 12-13, Bamako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image3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448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476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35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1018">
            <a:off x="2371725" y="581025"/>
            <a:ext cx="440055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366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848600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66800" y="5410200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3.3.4.</a:t>
            </a:r>
            <a:r>
              <a:rPr lang="en-US" dirty="0"/>
              <a:t> Schematic representation of farm types in Ghana. </a:t>
            </a:r>
          </a:p>
        </p:txBody>
      </p:sp>
    </p:spTree>
    <p:extLst>
      <p:ext uri="{BB962C8B-B14F-4D97-AF65-F5344CB8AC3E}">
        <p14:creationId xmlns:p14="http://schemas.microsoft.com/office/powerpoint/2010/main" val="49436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038600"/>
          </a:xfrm>
        </p:spPr>
        <p:txBody>
          <a:bodyPr/>
          <a:lstStyle/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Project “Baseline” </a:t>
            </a:r>
            <a:r>
              <a:rPr lang="en-US" sz="2800" dirty="0"/>
              <a:t>Survey was </a:t>
            </a:r>
            <a:r>
              <a:rPr lang="en-US" sz="2800" dirty="0" smtClean="0"/>
              <a:t>conducted by IFPRI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major output was the datasets which were used to conduct different studies</a:t>
            </a:r>
            <a:endParaRPr lang="en-US" sz="2800" dirty="0"/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One of these studies was farm typology analysis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6632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4148137" cy="401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371599"/>
            <a:ext cx="4038600" cy="383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42030" y="5388336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Ghana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7400" y="5388336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16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8153400" cy="4038600"/>
          </a:xfrm>
        </p:spPr>
        <p:txBody>
          <a:bodyPr/>
          <a:lstStyle/>
          <a:p>
            <a:r>
              <a:rPr lang="en-US" sz="2800" dirty="0" smtClean="0"/>
              <a:t>2) Socioeconomic Evaluations/Cost-Benefit Analysis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The main purpose to assess whether the technologies are economically feasible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We conducted CBA for many technologies both in Ghana and Mali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Still works are going on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764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78259994"/>
              </p:ext>
            </p:extLst>
          </p:nvPr>
        </p:nvGraphicFramePr>
        <p:xfrm>
          <a:off x="838200" y="1752600"/>
          <a:ext cx="73152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1447800" y="5410200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dirty="0"/>
              <a:t>Figure 2: No. of AR technologies by profit </a:t>
            </a:r>
            <a:r>
              <a:rPr lang="en-US" dirty="0" smtClean="0"/>
              <a:t>levels in Ghana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73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524000"/>
            <a:ext cx="7772400" cy="838200"/>
          </a:xfrm>
        </p:spPr>
        <p:txBody>
          <a:bodyPr/>
          <a:lstStyle/>
          <a:p>
            <a:r>
              <a:rPr lang="en-US" sz="2800" dirty="0" smtClean="0"/>
              <a:t>In-depth CBA analysis include: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Cowpea spray regime trial, Ghana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743200"/>
            <a:ext cx="6705600" cy="342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37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800" dirty="0" smtClean="0"/>
              <a:t>Maize Fertilizer application, Ghana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45" y="2362200"/>
            <a:ext cx="7108536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4267200"/>
            <a:ext cx="6934200" cy="1066800"/>
          </a:xfrm>
          <a:prstGeom prst="rect">
            <a:avLst/>
          </a:prstGeom>
          <a:solidFill>
            <a:srgbClr val="FFC000">
              <a:alpha val="22000"/>
            </a:srgbClr>
          </a:solidFill>
          <a:ln>
            <a:solidFill>
              <a:srgbClr val="FFC000"/>
            </a:solidFill>
          </a:ln>
          <a:effectLst>
            <a:outerShdw blurRad="50800" dist="50800" dir="5400000" algn="ctr" rotWithShape="0">
              <a:srgbClr val="698335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5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acintosh HD:Users:icrisat:Desktop:25 NOV:Sorghum returns_graph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957704"/>
            <a:ext cx="7620000" cy="38334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87889" y="1447800"/>
            <a:ext cx="7772400" cy="533400"/>
          </a:xfrm>
        </p:spPr>
        <p:txBody>
          <a:bodyPr/>
          <a:lstStyle/>
          <a:p>
            <a:r>
              <a:rPr lang="en-US" sz="2800" dirty="0" smtClean="0"/>
              <a:t>Soil fertility management, Mali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158922" y="2362200"/>
            <a:ext cx="1935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Traditional system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52303" y="2895600"/>
            <a:ext cx="1382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Manure only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10610" y="3282708"/>
            <a:ext cx="2265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Mineral </a:t>
            </a:r>
            <a:r>
              <a:rPr lang="en-US" dirty="0"/>
              <a:t>fertilizer </a:t>
            </a:r>
            <a:r>
              <a:rPr lang="en-US" dirty="0" smtClean="0"/>
              <a:t>only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58922" y="3911687"/>
            <a:ext cx="297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Manure + mineral fertilizer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27712" y="4096353"/>
            <a:ext cx="143008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35824" y="3506043"/>
            <a:ext cx="118377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</p:cNvCxnSpPr>
          <p:nvPr/>
        </p:nvCxnSpPr>
        <p:spPr>
          <a:xfrm>
            <a:off x="2934604" y="3080266"/>
            <a:ext cx="148499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66449" y="2546866"/>
            <a:ext cx="538751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90600" y="5791199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Fig. Cumulative </a:t>
            </a:r>
            <a:r>
              <a:rPr lang="en-US" dirty="0"/>
              <a:t>distributions of sorghum returns of cropping treatments</a:t>
            </a:r>
          </a:p>
        </p:txBody>
      </p:sp>
    </p:spTree>
    <p:extLst>
      <p:ext uri="{BB962C8B-B14F-4D97-AF65-F5344CB8AC3E}">
        <p14:creationId xmlns:p14="http://schemas.microsoft.com/office/powerpoint/2010/main" val="323575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33400" y="1524000"/>
            <a:ext cx="7772400" cy="4495800"/>
          </a:xfrm>
        </p:spPr>
        <p:txBody>
          <a:bodyPr/>
          <a:lstStyle/>
          <a:p>
            <a:endParaRPr lang="en-US" sz="2800" dirty="0" smtClean="0"/>
          </a:p>
          <a:p>
            <a:endParaRPr lang="en-GB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502594"/>
              </p:ext>
            </p:extLst>
          </p:nvPr>
        </p:nvGraphicFramePr>
        <p:xfrm>
          <a:off x="609600" y="1757107"/>
          <a:ext cx="7772399" cy="44150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0800"/>
                <a:gridCol w="1399631"/>
                <a:gridCol w="1023369"/>
                <a:gridCol w="2758599"/>
              </a:tblGrid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Name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Institution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Degree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Research interest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67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Asamoah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</a:rPr>
                        <a:t>Larbi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IITA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PhD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Crop-livestock systems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Bekele </a:t>
                      </a:r>
                      <a:r>
                        <a:rPr lang="en-US" sz="1800" dirty="0" err="1">
                          <a:effectLst/>
                        </a:rPr>
                        <a:t>Kotu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IITA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Agricultural economics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Felix Badolo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ICRISAT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PhD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Agricultural economics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Abdul Nurudeen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IITA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MSc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Agronomy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Stephen Frimpong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IITA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MSC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Agricultural economics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Jeroen Groot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WUR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Farming systems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Gundula Fischer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IITA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Gender/Sociology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Mirja Michalscheck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WUR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MSc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Farming systems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Akua Opoku 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UCC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Consultant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Shaibu Bedi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WUR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BSc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Agricultural </a:t>
                      </a:r>
                      <a:r>
                        <a:rPr lang="en-US" sz="1800" dirty="0">
                          <a:effectLst/>
                        </a:rPr>
                        <a:t>economics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55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Katrien Descheemaeker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WUR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Farming systems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Clarisse</a:t>
                      </a:r>
                      <a:r>
                        <a:rPr lang="en-US" sz="18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Times New Roman"/>
                          <a:ea typeface="Times New Roman"/>
                        </a:rPr>
                        <a:t>Umutoni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ILRI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PhD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Institutions, livestock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IFPRI team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IFPRI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09600" y="1293167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Team members, partnerships </a:t>
            </a:r>
            <a:r>
              <a:rPr lang="en-US" sz="2400" dirty="0"/>
              <a:t>and socio-economic </a:t>
            </a:r>
            <a:r>
              <a:rPr lang="en-US" sz="2400" dirty="0" smtClean="0"/>
              <a:t>studies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685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3) Adoption and Impacts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There are several works on adoption and impacts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Some have focused on AR technologies and others are of general types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349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447800"/>
            <a:ext cx="7772400" cy="4114800"/>
          </a:xfrm>
        </p:spPr>
        <p:txBody>
          <a:bodyPr/>
          <a:lstStyle/>
          <a:p>
            <a:r>
              <a:rPr lang="en-US" sz="2800" dirty="0" smtClean="0"/>
              <a:t>Some examples are:</a:t>
            </a:r>
          </a:p>
          <a:p>
            <a:r>
              <a:rPr lang="en-US" sz="2800" dirty="0" smtClean="0"/>
              <a:t>a) Adoption and impacts of SIPs in Ghana</a:t>
            </a:r>
          </a:p>
          <a:p>
            <a:pPr marL="857250" indent="-7429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857250" indent="-7429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3" name="Chart 2" title="ttt"/>
          <p:cNvGraphicFramePr/>
          <p:nvPr>
            <p:extLst>
              <p:ext uri="{D42A27DB-BD31-4B8C-83A1-F6EECF244321}">
                <p14:modId xmlns:p14="http://schemas.microsoft.com/office/powerpoint/2010/main" val="169272129"/>
              </p:ext>
            </p:extLst>
          </p:nvPr>
        </p:nvGraphicFramePr>
        <p:xfrm>
          <a:off x="1295400" y="2514600"/>
          <a:ext cx="59436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24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543800" cy="388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753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905000"/>
            <a:ext cx="3995738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1" y="1905000"/>
            <a:ext cx="3429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3400" y="5638800"/>
            <a:ext cx="3637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Fig. a: Non-platform </a:t>
            </a:r>
            <a:r>
              <a:rPr lang="en-US" dirty="0"/>
              <a:t>exposed villages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724400" y="5638800"/>
            <a:ext cx="3641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Fig. b: R4D </a:t>
            </a:r>
            <a:r>
              <a:rPr lang="en-US" dirty="0"/>
              <a:t>platform-exposed villages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1276529"/>
            <a:ext cx="876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b) Impact </a:t>
            </a:r>
            <a:r>
              <a:rPr lang="en-US" sz="2400" dirty="0"/>
              <a:t>of </a:t>
            </a:r>
            <a:r>
              <a:rPr lang="en-US" sz="2400" dirty="0" smtClean="0"/>
              <a:t>R4D </a:t>
            </a:r>
            <a:r>
              <a:rPr lang="en-US" sz="2400" dirty="0"/>
              <a:t>platforms on adoption of </a:t>
            </a:r>
            <a:r>
              <a:rPr lang="en-US" sz="2400" dirty="0" smtClean="0"/>
              <a:t>SIPs and Networking, </a:t>
            </a:r>
            <a:r>
              <a:rPr lang="en-US" sz="2400" dirty="0"/>
              <a:t>Mali </a:t>
            </a:r>
          </a:p>
        </p:txBody>
      </p:sp>
    </p:spTree>
    <p:extLst>
      <p:ext uri="{BB962C8B-B14F-4D97-AF65-F5344CB8AC3E}">
        <p14:creationId xmlns:p14="http://schemas.microsoft.com/office/powerpoint/2010/main" val="99339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800" dirty="0" smtClean="0"/>
              <a:t>c) Other adoption and impact studies include: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400" dirty="0"/>
              <a:t>Exploring gender differentials in adoption of sustainable intensification practices in northern </a:t>
            </a:r>
            <a:r>
              <a:rPr lang="en-US" sz="2400" dirty="0" smtClean="0"/>
              <a:t>Ghana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400" dirty="0"/>
              <a:t>Inherent motivations and impediments to the adoption of innovative practices and technologies by farmers: An empirical analysis from northern Ghana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400" dirty="0"/>
              <a:t>Exploring the link between agricultural production diversity and dietary quality: Evidence from </a:t>
            </a:r>
            <a:r>
              <a:rPr lang="en-US" sz="2400" dirty="0" smtClean="0"/>
              <a:t>Ghana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25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8153400" cy="3886200"/>
          </a:xfrm>
        </p:spPr>
        <p:txBody>
          <a:bodyPr/>
          <a:lstStyle/>
          <a:p>
            <a:r>
              <a:rPr lang="en-US" sz="3200" dirty="0" smtClean="0"/>
              <a:t>4) Other activities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Gender analysis</a:t>
            </a:r>
          </a:p>
          <a:p>
            <a:pPr marL="1211580" lvl="1" indent="-571500">
              <a:buFont typeface="Courier New" panose="02070309020205020404" pitchFamily="49" charset="0"/>
              <a:buChar char="o"/>
            </a:pPr>
            <a:r>
              <a:rPr lang="en-GB" sz="2400" dirty="0"/>
              <a:t>A gender evaluation of Africa RISING’s activities in northern Ghana was conducted</a:t>
            </a:r>
            <a:endParaRPr lang="en-US" sz="2400" dirty="0" smtClean="0"/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Institutional analysis</a:t>
            </a:r>
          </a:p>
          <a:p>
            <a:pPr marL="1211580" lvl="1" indent="-571500">
              <a:buFont typeface="Courier New" panose="02070309020205020404" pitchFamily="49" charset="0"/>
              <a:buChar char="o"/>
            </a:pPr>
            <a:r>
              <a:rPr lang="en-US" sz="2400" dirty="0" smtClean="0"/>
              <a:t>Alternative institutional arrangements have been proposed in Mali to manage conflicts among pastoralists</a:t>
            </a:r>
          </a:p>
        </p:txBody>
      </p:sp>
    </p:spTree>
    <p:extLst>
      <p:ext uri="{BB962C8B-B14F-4D97-AF65-F5344CB8AC3E}">
        <p14:creationId xmlns:p14="http://schemas.microsoft.com/office/powerpoint/2010/main" val="23905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/>
              <a:t>R4D platforms: </a:t>
            </a:r>
          </a:p>
          <a:p>
            <a:pPr marL="1211580" lvl="1" indent="-571500">
              <a:buFont typeface="Courier New" panose="02070309020205020404" pitchFamily="49" charset="0"/>
              <a:buChar char="o"/>
            </a:pPr>
            <a:r>
              <a:rPr lang="en-US" sz="2400" dirty="0"/>
              <a:t>Six district-level R4D platforms were established during the period September 2014-January 2015.</a:t>
            </a:r>
          </a:p>
          <a:p>
            <a:pPr marL="1211580" lvl="1" indent="-571500">
              <a:buFont typeface="Courier New" panose="02070309020205020404" pitchFamily="49" charset="0"/>
              <a:buChar char="o"/>
            </a:pPr>
            <a:r>
              <a:rPr lang="en-US" sz="2400" dirty="0"/>
              <a:t>Two R4D Platforms were also established in the Technology Park villages in Mali.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6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343400"/>
          </a:xfrm>
        </p:spPr>
        <p:txBody>
          <a:bodyPr/>
          <a:lstStyle/>
          <a:p>
            <a:r>
              <a:rPr lang="en-US" sz="2800" dirty="0" smtClean="0"/>
              <a:t>Challenges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Lack of coordinated plan within the theme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Lack of adequate data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Lack of manpower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229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8153400" cy="5181600"/>
          </a:xfrm>
        </p:spPr>
        <p:txBody>
          <a:bodyPr/>
          <a:lstStyle/>
          <a:p>
            <a:r>
              <a:rPr lang="en-US" sz="2800" dirty="0" smtClean="0"/>
              <a:t>The Way Forward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The second phase of AR will focus on scaling (about 1.5million farmers are targeted)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I expect there will be more adoption of AR technologies and also challenges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Monitoring the process is an important issue</a:t>
            </a:r>
          </a:p>
          <a:p>
            <a:pPr marL="1211580" lvl="1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What are the key stakeholder groups associated with the scaled technologies?</a:t>
            </a:r>
          </a:p>
          <a:p>
            <a:pPr marL="1211580" lvl="1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How are the farmers using the technologies [packages]? Do they modify their applications? Why? What differences do we observe among farmers groups?</a:t>
            </a:r>
          </a:p>
        </p:txBody>
      </p:sp>
    </p:spTree>
    <p:extLst>
      <p:ext uri="{BB962C8B-B14F-4D97-AF65-F5344CB8AC3E}">
        <p14:creationId xmlns:p14="http://schemas.microsoft.com/office/powerpoint/2010/main" val="366655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724400"/>
          </a:xfrm>
        </p:spPr>
        <p:txBody>
          <a:bodyPr/>
          <a:lstStyle/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Impact </a:t>
            </a:r>
            <a:r>
              <a:rPr lang="en-US" sz="2800" dirty="0"/>
              <a:t>studies not only on more visible outcomes (yield, net returns) but also on subtle outcomes such as </a:t>
            </a:r>
            <a:r>
              <a:rPr lang="en-US" sz="2800" dirty="0" smtClean="0"/>
              <a:t>nutrition</a:t>
            </a:r>
          </a:p>
          <a:p>
            <a:pPr marL="109728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What are the impacts of the newly introduced technologies [packages] or interventions on farmers productivity, income, nutrition…? </a:t>
            </a:r>
            <a:endParaRPr lang="en-US" sz="2400" dirty="0"/>
          </a:p>
          <a:p>
            <a:pPr marL="109728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How </a:t>
            </a:r>
            <a:r>
              <a:rPr lang="en-US" sz="2400" dirty="0"/>
              <a:t>are </a:t>
            </a:r>
            <a:r>
              <a:rPr lang="en-US" sz="2400" dirty="0" smtClean="0"/>
              <a:t>different </a:t>
            </a:r>
            <a:r>
              <a:rPr lang="en-US" sz="2400" dirty="0"/>
              <a:t>groups </a:t>
            </a:r>
            <a:r>
              <a:rPr lang="en-US" sz="2400" dirty="0" smtClean="0"/>
              <a:t> (gender, farmer typology, youth) affected?</a:t>
            </a:r>
            <a:endParaRPr lang="en-US" sz="2400" dirty="0"/>
          </a:p>
          <a:p>
            <a:pPr marL="109728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Are any groups adversely affected and how can they be compensated?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10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6565" y="2133600"/>
            <a:ext cx="13920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Situation analysis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39821" y="2133600"/>
            <a:ext cx="1676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Socioeconomic Evaluation of technologies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39821" y="3848668"/>
            <a:ext cx="180377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Adoption studies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89227" y="3848668"/>
            <a:ext cx="146940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Impact Evaluation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3"/>
            <a:endCxn id="5" idx="1"/>
          </p:cNvCxnSpPr>
          <p:nvPr/>
        </p:nvCxnSpPr>
        <p:spPr>
          <a:xfrm>
            <a:off x="2858637" y="2590800"/>
            <a:ext cx="1281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2"/>
          </p:cNvCxnSpPr>
          <p:nvPr/>
        </p:nvCxnSpPr>
        <p:spPr>
          <a:xfrm>
            <a:off x="4978021" y="3048000"/>
            <a:ext cx="0" cy="8006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1"/>
            <a:endCxn id="7" idx="3"/>
          </p:cNvCxnSpPr>
          <p:nvPr/>
        </p:nvCxnSpPr>
        <p:spPr>
          <a:xfrm flipH="1">
            <a:off x="2858636" y="4305868"/>
            <a:ext cx="12811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0"/>
          </p:cNvCxnSpPr>
          <p:nvPr/>
        </p:nvCxnSpPr>
        <p:spPr>
          <a:xfrm flipH="1" flipV="1">
            <a:off x="2123931" y="3048000"/>
            <a:ext cx="1" cy="8006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xplosion 2 15"/>
          <p:cNvSpPr/>
          <p:nvPr/>
        </p:nvSpPr>
        <p:spPr>
          <a:xfrm>
            <a:off x="2123931" y="228600"/>
            <a:ext cx="4048269" cy="15240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Biophysically superior  technologies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499230" y="1524000"/>
            <a:ext cx="23457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xplosion 1 20"/>
          <p:cNvSpPr/>
          <p:nvPr/>
        </p:nvSpPr>
        <p:spPr>
          <a:xfrm>
            <a:off x="6400800" y="2394043"/>
            <a:ext cx="2590800" cy="14853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Attractive technologies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4978022" y="3136709"/>
            <a:ext cx="1956178" cy="31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19200" y="5105400"/>
            <a:ext cx="693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Fig. 1: Focus research areas of the socioeconomics team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3486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572000"/>
          </a:xfrm>
        </p:spPr>
        <p:txBody>
          <a:bodyPr/>
          <a:lstStyle/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/>
              <a:t>Analysis of institutions and </a:t>
            </a:r>
            <a:r>
              <a:rPr lang="en-US" sz="2800" dirty="0" smtClean="0"/>
              <a:t>policies</a:t>
            </a:r>
          </a:p>
          <a:p>
            <a:pPr marL="109728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What are the specific enabling conditions for the most adoptable interventions?</a:t>
            </a:r>
          </a:p>
          <a:p>
            <a:pPr marL="109728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How can these be ensured (e.g. partnerships and policies required)?</a:t>
            </a:r>
          </a:p>
          <a:p>
            <a:pPr marL="109728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Which institutional and policy setups are useful to enhance farmers’ access to markets and their bargaining power?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2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00485" y="3345555"/>
            <a:ext cx="7620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04497" y="3345555"/>
            <a:ext cx="6858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93861" y="3347409"/>
            <a:ext cx="6858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53200" y="3345555"/>
            <a:ext cx="6858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66800" y="3345555"/>
            <a:ext cx="6858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2012</a:t>
            </a:r>
            <a:endParaRPr lang="en-US" dirty="0"/>
          </a:p>
        </p:txBody>
      </p:sp>
      <p:cxnSp>
        <p:nvCxnSpPr>
          <p:cNvPr id="12" name="Straight Connector 11"/>
          <p:cNvCxnSpPr>
            <a:endCxn id="10" idx="1"/>
          </p:cNvCxnSpPr>
          <p:nvPr/>
        </p:nvCxnSpPr>
        <p:spPr>
          <a:xfrm>
            <a:off x="152400" y="3530221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3"/>
            <a:endCxn id="6" idx="1"/>
          </p:cNvCxnSpPr>
          <p:nvPr/>
        </p:nvCxnSpPr>
        <p:spPr>
          <a:xfrm>
            <a:off x="1752600" y="3530221"/>
            <a:ext cx="5478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6" idx="3"/>
            <a:endCxn id="7" idx="1"/>
          </p:cNvCxnSpPr>
          <p:nvPr/>
        </p:nvCxnSpPr>
        <p:spPr>
          <a:xfrm>
            <a:off x="3062485" y="3530221"/>
            <a:ext cx="642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7" idx="3"/>
            <a:endCxn id="8" idx="1"/>
          </p:cNvCxnSpPr>
          <p:nvPr/>
        </p:nvCxnSpPr>
        <p:spPr>
          <a:xfrm>
            <a:off x="4390297" y="3530221"/>
            <a:ext cx="503564" cy="1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8" idx="3"/>
            <a:endCxn id="9" idx="1"/>
          </p:cNvCxnSpPr>
          <p:nvPr/>
        </p:nvCxnSpPr>
        <p:spPr>
          <a:xfrm flipV="1">
            <a:off x="5579661" y="3530221"/>
            <a:ext cx="973539" cy="1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3"/>
          </p:cNvCxnSpPr>
          <p:nvPr/>
        </p:nvCxnSpPr>
        <p:spPr>
          <a:xfrm>
            <a:off x="7239000" y="3530221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838200" y="2057400"/>
            <a:ext cx="1143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Situation analysis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4256" y="1958975"/>
            <a:ext cx="118268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4998" y="1939925"/>
            <a:ext cx="118268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5001051" y="1073552"/>
            <a:ext cx="1552149" cy="8854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R4D platform establishment, Mali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792052" y="2209799"/>
            <a:ext cx="1218348" cy="7583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Situation analysis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143000" y="4357762"/>
            <a:ext cx="1690017" cy="1204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Community mobilization for R4D platform, Ghana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999782" y="4357762"/>
            <a:ext cx="162010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R4D platform establishment, Ghana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746417" y="3935896"/>
            <a:ext cx="1066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Adoption and Impacts</a:t>
            </a:r>
            <a:endParaRPr lang="en-US" dirty="0"/>
          </a:p>
        </p:txBody>
      </p:sp>
      <p:cxnSp>
        <p:nvCxnSpPr>
          <p:cNvPr id="33" name="Straight Connector 32"/>
          <p:cNvCxnSpPr>
            <a:stCxn id="10" idx="0"/>
            <a:endCxn id="25" idx="2"/>
          </p:cNvCxnSpPr>
          <p:nvPr/>
        </p:nvCxnSpPr>
        <p:spPr>
          <a:xfrm flipV="1">
            <a:off x="1409700" y="2590800"/>
            <a:ext cx="0" cy="754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6" idx="0"/>
          </p:cNvCxnSpPr>
          <p:nvPr/>
        </p:nvCxnSpPr>
        <p:spPr>
          <a:xfrm flipH="1" flipV="1">
            <a:off x="2681484" y="2590800"/>
            <a:ext cx="1" cy="754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014984" y="2588987"/>
            <a:ext cx="221357" cy="758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8" idx="0"/>
          </p:cNvCxnSpPr>
          <p:nvPr/>
        </p:nvCxnSpPr>
        <p:spPr>
          <a:xfrm flipV="1">
            <a:off x="5236761" y="1960829"/>
            <a:ext cx="0" cy="1386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0"/>
            <a:endCxn id="28" idx="1"/>
          </p:cNvCxnSpPr>
          <p:nvPr/>
        </p:nvCxnSpPr>
        <p:spPr>
          <a:xfrm flipV="1">
            <a:off x="5236761" y="2588988"/>
            <a:ext cx="555291" cy="758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7" idx="2"/>
          </p:cNvCxnSpPr>
          <p:nvPr/>
        </p:nvCxnSpPr>
        <p:spPr>
          <a:xfrm flipH="1">
            <a:off x="3704497" y="3714887"/>
            <a:ext cx="342900" cy="641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6" idx="2"/>
            <a:endCxn id="29" idx="0"/>
          </p:cNvCxnSpPr>
          <p:nvPr/>
        </p:nvCxnSpPr>
        <p:spPr>
          <a:xfrm flipH="1">
            <a:off x="1988009" y="3714887"/>
            <a:ext cx="693476" cy="6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8" idx="2"/>
          </p:cNvCxnSpPr>
          <p:nvPr/>
        </p:nvCxnSpPr>
        <p:spPr>
          <a:xfrm>
            <a:off x="5236761" y="3716741"/>
            <a:ext cx="0" cy="641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4935230" y="4357762"/>
            <a:ext cx="762000" cy="6118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CBA</a:t>
            </a:r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5579661" y="3716741"/>
            <a:ext cx="486769" cy="21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Rectangle 2055"/>
          <p:cNvSpPr/>
          <p:nvPr/>
        </p:nvSpPr>
        <p:spPr>
          <a:xfrm>
            <a:off x="6833973" y="4267200"/>
            <a:ext cx="1066800" cy="898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Adoption and Impacts</a:t>
            </a:r>
            <a:endParaRPr lang="en-US" dirty="0"/>
          </a:p>
        </p:txBody>
      </p:sp>
      <p:cxnSp>
        <p:nvCxnSpPr>
          <p:cNvPr id="2058" name="Straight Connector 2057"/>
          <p:cNvCxnSpPr>
            <a:stCxn id="9" idx="0"/>
          </p:cNvCxnSpPr>
          <p:nvPr/>
        </p:nvCxnSpPr>
        <p:spPr>
          <a:xfrm flipV="1">
            <a:off x="6896100" y="2727325"/>
            <a:ext cx="586285" cy="618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" name="Rectangle 2058"/>
          <p:cNvSpPr/>
          <p:nvPr/>
        </p:nvSpPr>
        <p:spPr>
          <a:xfrm>
            <a:off x="7482385" y="2227321"/>
            <a:ext cx="685800" cy="723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CBA</a:t>
            </a:r>
            <a:endParaRPr lang="en-US" dirty="0"/>
          </a:p>
        </p:txBody>
      </p:sp>
      <p:cxnSp>
        <p:nvCxnSpPr>
          <p:cNvPr id="2062" name="Straight Connector 2061"/>
          <p:cNvCxnSpPr>
            <a:stCxn id="9" idx="2"/>
            <a:endCxn id="2056" idx="0"/>
          </p:cNvCxnSpPr>
          <p:nvPr/>
        </p:nvCxnSpPr>
        <p:spPr>
          <a:xfrm>
            <a:off x="6896100" y="3714887"/>
            <a:ext cx="471273" cy="552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066800" y="57150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 Schematic presentation of the evolution of activities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913995" y="4156906"/>
            <a:ext cx="925205" cy="550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Gender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239000" y="3714887"/>
            <a:ext cx="674995" cy="442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52400" y="1960829"/>
            <a:ext cx="457200" cy="2746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2011: Project Inception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4416827" y="2708275"/>
            <a:ext cx="668030" cy="4408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CBA</a:t>
            </a:r>
            <a:endParaRPr lang="en-US" dirty="0"/>
          </a:p>
        </p:txBody>
      </p:sp>
      <p:cxnSp>
        <p:nvCxnSpPr>
          <p:cNvPr id="20" name="Straight Connector 19"/>
          <p:cNvCxnSpPr>
            <a:stCxn id="7" idx="0"/>
            <a:endCxn id="13" idx="1"/>
          </p:cNvCxnSpPr>
          <p:nvPr/>
        </p:nvCxnSpPr>
        <p:spPr>
          <a:xfrm flipV="1">
            <a:off x="4047397" y="2928716"/>
            <a:ext cx="369430" cy="416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1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48" grpId="0" animBg="1"/>
      <p:bldP spid="2056" grpId="0" animBg="1"/>
      <p:bldP spid="2059" grpId="0" animBg="1"/>
      <p:bldP spid="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4343400"/>
          </a:xfrm>
        </p:spPr>
        <p:txBody>
          <a:bodyPr/>
          <a:lstStyle/>
          <a:p>
            <a:r>
              <a:rPr lang="en-US" dirty="0" smtClean="0"/>
              <a:t>1) Situation Analysis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We started with situation analysis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This was conducted in 2012 by a multidisciplinary team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The main objective was to characterize the farming systems and identify constraints and entry points for livelihood improvements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The approaches were participatory and over 4000 people participated in the analysis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20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2593">
            <a:off x="685800" y="443552"/>
            <a:ext cx="41052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246">
            <a:off x="3165272" y="359748"/>
            <a:ext cx="4243696" cy="5868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44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7620000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45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676400"/>
            <a:ext cx="655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Identified many constraints in crop production, livestock production, and processing and marketing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951" y="1143000"/>
            <a:ext cx="8203396" cy="5120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322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3810000"/>
          </a:xfrm>
        </p:spPr>
        <p:txBody>
          <a:bodyPr/>
          <a:lstStyle/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The outputs helped to design early interventions and plans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Latter </a:t>
            </a:r>
            <a:r>
              <a:rPr lang="en-US" sz="2400" dirty="0"/>
              <a:t>on </a:t>
            </a:r>
            <a:r>
              <a:rPr lang="en-US" sz="2400" dirty="0" smtClean="0"/>
              <a:t>(</a:t>
            </a:r>
            <a:r>
              <a:rPr lang="en-US" sz="2400" dirty="0"/>
              <a:t>in the period April 2013 to March </a:t>
            </a:r>
            <a:r>
              <a:rPr lang="en-US" sz="2400" dirty="0" smtClean="0"/>
              <a:t>2014) the </a:t>
            </a:r>
            <a:r>
              <a:rPr lang="en-US" sz="2400" dirty="0"/>
              <a:t>Department of Plant Sciences of </a:t>
            </a:r>
            <a:r>
              <a:rPr lang="en-US" sz="2400" dirty="0" err="1"/>
              <a:t>Wageningen</a:t>
            </a:r>
            <a:r>
              <a:rPr lang="en-US" sz="2400" dirty="0"/>
              <a:t> University and Research Centre (The Netherlands</a:t>
            </a:r>
            <a:r>
              <a:rPr lang="en-US" sz="2400" dirty="0" smtClean="0"/>
              <a:t>)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It was conducted in Ghana and Mali (and other countries) in all AR intervention areas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60653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Template - 2014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2" id="{F2CDDABB-6079-4B58-BA01-38B248FFE8FF}" vid="{D4AFA8C6-0D9F-4951-805A-C34A26834B1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2" id="{F2CDDABB-6079-4B58-BA01-38B248FFE8FF}" vid="{713B4339-D59B-4FCE-A246-FB3D4F817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Template - 2014.potx</Template>
  <TotalTime>2709</TotalTime>
  <Words>845</Words>
  <Application>Microsoft Office PowerPoint</Application>
  <PresentationFormat>On-screen Show (4:3)</PresentationFormat>
  <Paragraphs>162</Paragraphs>
  <Slides>31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Africa RISING Template - 2014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Cleophelia (IFPRI)</dc:creator>
  <cp:lastModifiedBy>Odhong, Jonathan (IITA)</cp:lastModifiedBy>
  <cp:revision>138</cp:revision>
  <cp:lastPrinted>2011-10-06T11:45:23Z</cp:lastPrinted>
  <dcterms:created xsi:type="dcterms:W3CDTF">2014-10-08T17:30:25Z</dcterms:created>
  <dcterms:modified xsi:type="dcterms:W3CDTF">2016-12-14T07:52:41Z</dcterms:modified>
</cp:coreProperties>
</file>